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6"/>
  </p:notesMasterIdLst>
  <p:sldIdLst>
    <p:sldId id="384" r:id="rId3"/>
    <p:sldId id="385" r:id="rId4"/>
    <p:sldId id="386" r:id="rId5"/>
    <p:sldId id="387" r:id="rId6"/>
    <p:sldId id="389" r:id="rId7"/>
    <p:sldId id="390" r:id="rId8"/>
    <p:sldId id="391" r:id="rId9"/>
    <p:sldId id="392" r:id="rId10"/>
    <p:sldId id="393" r:id="rId11"/>
    <p:sldId id="395" r:id="rId12"/>
    <p:sldId id="397" r:id="rId13"/>
    <p:sldId id="411" r:id="rId14"/>
    <p:sldId id="400" r:id="rId15"/>
    <p:sldId id="402" r:id="rId16"/>
    <p:sldId id="413" r:id="rId17"/>
    <p:sldId id="404" r:id="rId18"/>
    <p:sldId id="405" r:id="rId19"/>
    <p:sldId id="407" r:id="rId20"/>
    <p:sldId id="408" r:id="rId21"/>
    <p:sldId id="414" r:id="rId22"/>
    <p:sldId id="410" r:id="rId23"/>
    <p:sldId id="415" r:id="rId24"/>
    <p:sldId id="412" r:id="rId2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9" d="100"/>
          <a:sy n="69" d="100"/>
        </p:scale>
        <p:origin x="-222" y="648"/>
      </p:cViewPr>
      <p:guideLst>
        <p:guide orient="horz" pos="2688"/>
        <p:guide orient="horz" pos="2160"/>
        <p:guide orient="horz" pos="3264"/>
        <p:guide orient="horz" pos="1113"/>
        <p:guide orient="horz" pos="384"/>
        <p:guide orient="horz" pos="864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B163165C-1B2D-4509-9D3C-674CC0B43469}" type="datetimeFigureOut">
              <a:rPr lang="en-US" smtClean="0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95F93150-165B-466D-A535-D8A85C0A4F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3150-165B-466D-A535-D8A85C0A4F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410400"/>
            <a:ext cx="64008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28675"/>
            <a:ext cx="6400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5638-DA82-4A2B-BA65-E921FAE9F42E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81E3-8AF5-4EF7-B300-88C0E19FD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484F-7080-44DE-805F-C32FF6F5AA06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397F-23E8-4534-84BA-B736A57EE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3DD8-27B1-4BF2-99DE-2B5601BF70D3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14F1-0EA3-42D2-8D85-78F179951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9E7A-7514-49D4-A052-B836F160CF43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8594-5D95-452D-9E98-9C39DBC4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b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477950"/>
            <a:ext cx="6400800" cy="14700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70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8229600" cy="914400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925"/>
            <a:ext cx="8229600" cy="4715500"/>
          </a:xfrm>
        </p:spPr>
        <p:txBody>
          <a:bodyPr/>
          <a:lstStyle>
            <a:lvl1pPr marL="342900" indent="-176213">
              <a:defRPr sz="2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93F1-5815-4A73-B4E5-E679455AAE0E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7B13-7821-4D4A-AB52-F0C5CDFF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2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8955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93F1-5815-4A73-B4E5-E679455AAE0E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7B13-7821-4D4A-AB52-F0C5CDFF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0244"/>
            <a:ext cx="5486400" cy="714156"/>
          </a:xfrm>
          <a:prstGeom prst="rect">
            <a:avLst/>
          </a:prstGeom>
          <a:noFill/>
          <a:ln w="50800">
            <a:gradFill flip="none" rotWithShape="1">
              <a:gsLst>
                <a:gs pos="34000">
                  <a:schemeClr val="bg1">
                    <a:lumMod val="95000"/>
                  </a:schemeClr>
                </a:gs>
                <a:gs pos="100000">
                  <a:srgbClr val="766A62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23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91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B723-46E4-4E53-A5FE-3D4CC754C157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F661-C269-4B1F-BBA7-187CE714A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A087-0747-4801-ABA1-F710A4216DE6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2690-31D0-4793-B7C7-752E6C31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D1A6-9E9F-415D-9E36-D4E6716DE585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EE19-7898-42CA-A61E-B630607E2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E0EB-1649-4F61-9A7B-5379B6492559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ED5-84FE-4C2F-8596-D6F01212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0243-77BD-4BDE-AA47-3905310CFE58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78E3-3A71-4A08-A634-1D3B08A6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CE10-0049-441C-BCBB-B7FB42D449C9}" type="datetimeFigureOut">
              <a:rPr lang="en-US"/>
              <a:pPr>
                <a:defRPr/>
              </a:pPr>
              <a:t>3/19/2012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A4B4-4A38-49F1-8C70-FC879C31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_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44650"/>
            <a:ext cx="82296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6D96B5F-5E09-4CEF-89FC-C87122936704}" type="datetimeFigureOut">
              <a:rPr lang="en-US" smtClean="0"/>
              <a:pPr>
                <a:defRPr/>
              </a:pPr>
              <a:t>3/19/2012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D334B33-F518-4E44-AD1B-26EB3A908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84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3800" b="1" kern="1200" dirty="0" smtClean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7 CondensedLight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2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_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8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DA53-B3D8-4FEC-AF78-9DFFF4347F82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4005-E3FA-4909-A2F1-719AE694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bg1">
              <a:lumMod val="95000"/>
            </a:schemeClr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bg1">
              <a:lumMod val="9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9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ds.yahoo.com/_ylt=A0PDoYBEZnFNm1QALXiJzbkF;_ylu=X3oDMTBqMjRpazg1BHBvcwMxMARzZWMDc3IEdnRpZAM-/SIG=1ibmo391j/EXP=1299306180/**http:/images.search.yahoo.com/images/view?back=http://images.search.yahoo.com/search/images?p=dollar&amp;ei=UTF-8&amp;vm=r&amp;fr=yfp-t-946&amp;w=500&amp;h=500&amp;imgurl=www.cksinfo.com/clipart/money/symbols/dollar/money.png&amp;rurl=http://www.cksinfo.com/money/symbols/dollar/index.html&amp;size=39KB&amp;name=free+picture+of+...&amp;p=dollar&amp;oid=973395c5cff3a2abd7212bebba14479d&amp;fr2=&amp;no=10&amp;tt=6100000&amp;sigr=11mil5gkq&amp;sigi=11mhdv3k0&amp;sigb=12gjo6tem&amp;.crumb=NH5KeOCZOy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7B52C.1EA448E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asp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www.istockphoto.com/file_thumbview_approve/4055071/2/istockphoto_4055071-magnifying-glass-footprint.jpg&amp;imgrefurl=http://www.istockphoto.com/stock-illustration-4055071-magnifying-glass-footprint.php&amp;usg=__oXo64qX3IeRtP_qQVH4qtXHHEqk=&amp;h=285&amp;w=380&amp;sz=19&amp;hl=en&amp;start=34&amp;zoom=1&amp;um=1&amp;itbs=1&amp;tbnid=9nCpgSfYgVP4eM:&amp;tbnh=92&amp;tbnw=123&amp;prev=/images?q=magnifying+glass&amp;start=20&amp;um=1&amp;hl=en&amp;safe=active&amp;sa=N&amp;ndsp=20&amp;tbs=isch:1,ic:gray&amp;ei=ITE-Tb6cI8rGgAfBmrCq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7609" y="3657600"/>
            <a:ext cx="16939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ctober 12, 2011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057400"/>
            <a:ext cx="5791200" cy="2209800"/>
          </a:xfrm>
        </p:spPr>
        <p:txBody>
          <a:bodyPr>
            <a:normAutofit fontScale="90000"/>
          </a:bodyPr>
          <a:lstStyle/>
          <a:p>
            <a:r>
              <a:rPr lang="en-US" sz="5000" dirty="0" err="1" smtClean="0">
                <a:solidFill>
                  <a:srgbClr val="000000"/>
                </a:solidFill>
              </a:rPr>
              <a:t>Synchrophasors</a:t>
            </a:r>
            <a:r>
              <a:rPr lang="en-US" sz="5000" dirty="0" smtClean="0">
                <a:solidFill>
                  <a:srgbClr val="000000"/>
                </a:solidFill>
              </a:rPr>
              <a:t>:</a:t>
            </a:r>
            <a:br>
              <a:rPr lang="en-US" sz="5000" dirty="0" smtClean="0">
                <a:solidFill>
                  <a:srgbClr val="000000"/>
                </a:solidFill>
              </a:rPr>
            </a:br>
            <a:r>
              <a:rPr lang="en-US" sz="5000" dirty="0" smtClean="0">
                <a:solidFill>
                  <a:srgbClr val="000000"/>
                </a:solidFill>
              </a:rPr>
              <a:t>Improving Reliability &amp; Situational Awareness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495800"/>
            <a:ext cx="40386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Research &amp; Technology Management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Clifton Black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152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Synchrophasor Applications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4114800" cy="3810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Wide-Area Visualization &amp; Monitoring</a:t>
            </a:r>
          </a:p>
          <a:p>
            <a:pPr eaLnBrk="1" hangingPunct="1"/>
            <a:r>
              <a:rPr lang="en-US" sz="2400" dirty="0" smtClean="0"/>
              <a:t>Frequency Stability Monitoring &amp; Trending</a:t>
            </a:r>
          </a:p>
          <a:p>
            <a:pPr eaLnBrk="1" hangingPunct="1"/>
            <a:r>
              <a:rPr lang="en-US" sz="2400" dirty="0" smtClean="0"/>
              <a:t>Voltage Monitoring &amp; Trending</a:t>
            </a:r>
          </a:p>
          <a:p>
            <a:pPr eaLnBrk="1" hangingPunct="1"/>
            <a:r>
              <a:rPr lang="en-US" sz="2400" dirty="0" smtClean="0"/>
              <a:t>State Estimation</a:t>
            </a:r>
          </a:p>
          <a:p>
            <a:pPr eaLnBrk="1" hangingPunct="1"/>
            <a:r>
              <a:rPr lang="en-US" sz="2400" dirty="0" smtClean="0"/>
              <a:t>Oscillation Monitoring</a:t>
            </a:r>
          </a:p>
          <a:p>
            <a:pPr eaLnBrk="1" hangingPunct="1"/>
            <a:r>
              <a:rPr lang="en-US" sz="2400" dirty="0" smtClean="0"/>
              <a:t>Resource Integration</a:t>
            </a:r>
          </a:p>
          <a:p>
            <a:pPr eaLnBrk="1" hangingPunct="1"/>
            <a:r>
              <a:rPr lang="en-US" sz="2400" dirty="0" smtClean="0"/>
              <a:t>Equipment Failure Detection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Real-time Applications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     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8194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System Model Verification</a:t>
            </a:r>
          </a:p>
          <a:p>
            <a:pPr marL="342900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Analysis &amp; Reconstruction </a:t>
            </a:r>
          </a:p>
          <a:p>
            <a:pPr marL="342900" marR="0" lvl="0" indent="-1762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Equipment Failure Detection</a:t>
            </a:r>
          </a:p>
          <a:p>
            <a:pPr marL="342900" marR="0" lvl="0" indent="-1762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 Location</a:t>
            </a:r>
          </a:p>
          <a:p>
            <a:pPr marL="342900" marR="0" lvl="0" indent="-1762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System Performance</a:t>
            </a:r>
          </a:p>
          <a:p>
            <a:pPr marL="342900" marR="0" lvl="0" indent="-1762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Characterization</a:t>
            </a:r>
          </a:p>
          <a:p>
            <a:pPr marL="342900" marR="0" lvl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48200" y="22860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Off-line Applications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  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Synchrophasors</a:t>
            </a:r>
            <a:r>
              <a:rPr lang="en-US" b="1" dirty="0" smtClean="0">
                <a:solidFill>
                  <a:srgbClr val="FF0000"/>
                </a:solidFill>
              </a:rPr>
              <a:t>  facilitates improvement in Situational Awareness, Modeling Accuracy &amp; System Reliability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14400"/>
            <a:ext cx="685800" cy="561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934200" cy="685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Synchrophasor Applications contd.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CAISO, BPA, AEP incorporating </a:t>
            </a:r>
            <a:r>
              <a:rPr lang="en-US" sz="2800" dirty="0" err="1" smtClean="0"/>
              <a:t>phasor</a:t>
            </a:r>
            <a:r>
              <a:rPr lang="en-US" sz="2800" dirty="0" smtClean="0"/>
              <a:t> data into State Estimation tools</a:t>
            </a:r>
          </a:p>
          <a:p>
            <a:pPr eaLnBrk="1" hangingPunct="1"/>
            <a:r>
              <a:rPr lang="en-US" sz="2800" dirty="0" smtClean="0"/>
              <a:t>Entergy used </a:t>
            </a:r>
            <a:r>
              <a:rPr lang="en-US" sz="2800" dirty="0" err="1" smtClean="0"/>
              <a:t>phasor</a:t>
            </a:r>
            <a:r>
              <a:rPr lang="en-US" sz="2800" dirty="0" smtClean="0"/>
              <a:t> data to manage system separation, islanding and restoration during Gustav (2008)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CAISO &amp; ERCOT will be using </a:t>
            </a:r>
            <a:r>
              <a:rPr lang="en-US" sz="2800" dirty="0" err="1" smtClean="0"/>
              <a:t>phasor</a:t>
            </a:r>
            <a:r>
              <a:rPr lang="en-US" sz="2800" dirty="0" smtClean="0"/>
              <a:t> data to monitor and integrate intermittent generation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SCE using </a:t>
            </a:r>
            <a:r>
              <a:rPr lang="en-US" sz="2800" dirty="0" err="1" smtClean="0"/>
              <a:t>phasor</a:t>
            </a:r>
            <a:r>
              <a:rPr lang="en-US" sz="2800" dirty="0" smtClean="0"/>
              <a:t> data for automated control of SVC for reactive power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Phasor</a:t>
            </a:r>
            <a:r>
              <a:rPr lang="en-US" sz="2800" dirty="0" smtClean="0"/>
              <a:t> systems being used for WAMS in North America, Quebec, Brazil, China and Europe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1676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A Few of the Current Implementations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     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6200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Southern Company PMU Locations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1"/>
            <a:ext cx="70846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433386" cy="252412"/>
          </a:xfrm>
          <a:prstGeom prst="rect">
            <a:avLst/>
          </a:prstGeom>
          <a:noFill/>
        </p:spPr>
      </p:pic>
      <p:pic>
        <p:nvPicPr>
          <p:cNvPr id="18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433386" cy="252412"/>
          </a:xfrm>
          <a:prstGeom prst="rect">
            <a:avLst/>
          </a:prstGeom>
          <a:noFill/>
        </p:spPr>
      </p:pic>
      <p:pic>
        <p:nvPicPr>
          <p:cNvPr id="19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38588"/>
            <a:ext cx="433386" cy="252412"/>
          </a:xfrm>
          <a:prstGeom prst="rect">
            <a:avLst/>
          </a:prstGeom>
          <a:noFill/>
        </p:spPr>
      </p:pic>
      <p:pic>
        <p:nvPicPr>
          <p:cNvPr id="20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95588"/>
            <a:ext cx="433386" cy="25241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76600" y="26186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 Miller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029200"/>
            <a:ext cx="433386" cy="25241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267200" y="40664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 Farley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2094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 Daniel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23138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Plant Bowen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2971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Norcross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2209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South Hall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4142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Plant Hatch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3352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West McIntosh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0" y="4495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Thallman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66988"/>
            <a:ext cx="433386" cy="252412"/>
          </a:xfrm>
          <a:prstGeom prst="rect">
            <a:avLst/>
          </a:prstGeom>
          <a:noFill/>
        </p:spPr>
      </p:pic>
      <p:pic>
        <p:nvPicPr>
          <p:cNvPr id="36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90788"/>
            <a:ext cx="433386" cy="252412"/>
          </a:xfrm>
          <a:prstGeom prst="rect">
            <a:avLst/>
          </a:prstGeom>
          <a:noFill/>
        </p:spPr>
      </p:pic>
      <p:pic>
        <p:nvPicPr>
          <p:cNvPr id="37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319588"/>
            <a:ext cx="433386" cy="252412"/>
          </a:xfrm>
          <a:prstGeom prst="rect">
            <a:avLst/>
          </a:prstGeom>
          <a:noFill/>
        </p:spPr>
      </p:pic>
      <p:pic>
        <p:nvPicPr>
          <p:cNvPr id="38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814" y="3733800"/>
            <a:ext cx="433386" cy="252412"/>
          </a:xfrm>
          <a:prstGeom prst="rect">
            <a:avLst/>
          </a:prstGeom>
          <a:noFill/>
        </p:spPr>
      </p:pic>
      <p:pic>
        <p:nvPicPr>
          <p:cNvPr id="39" name="Picture 3" descr="H:\Pictures\PMU\GE N6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53000"/>
            <a:ext cx="433386" cy="25241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048000" y="4724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Plant Barry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8486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 smtClean="0">
                <a:solidFill>
                  <a:srgbClr val="0000FF"/>
                </a:solidFill>
              </a:rPr>
              <a:t>Southern Company’s PMU Architecture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57200" y="2422525"/>
            <a:ext cx="8399463" cy="3825875"/>
            <a:chOff x="288" y="1382"/>
            <a:chExt cx="5291" cy="2410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4656" y="2486"/>
              <a:ext cx="816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solidFill>
                    <a:srgbClr val="0000FF"/>
                  </a:solidFill>
                  <a:latin typeface="Garamond" pitchFamily="18" charset="0"/>
                </a:rPr>
                <a:t>HATCH</a:t>
              </a:r>
            </a:p>
          </p:txBody>
        </p:sp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1632" y="1920"/>
              <a:ext cx="2400" cy="1286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016" y="3014"/>
              <a:ext cx="17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H="1">
              <a:off x="2832" y="2438"/>
              <a:ext cx="0" cy="110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416" y="1622"/>
              <a:ext cx="39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latin typeface="Times New Roman" pitchFamily="18" charset="0"/>
                </a:rPr>
                <a:t>V</a:t>
              </a:r>
              <a:r>
                <a:rPr lang="en-US" sz="1400" baseline="-25000">
                  <a:latin typeface="Times New Roman" pitchFamily="18" charset="0"/>
                </a:rPr>
                <a:t>g</a:t>
              </a:r>
              <a:r>
                <a:rPr lang="en-US" sz="1400">
                  <a:latin typeface="Times New Roman" pitchFamily="18" charset="0"/>
                </a:rPr>
                <a:t>θ</a:t>
              </a:r>
              <a:r>
                <a:rPr lang="en-US" sz="1400" baseline="-25000">
                  <a:latin typeface="Times New Roman" pitchFamily="18" charset="0"/>
                </a:rPr>
                <a:t>g</a:t>
              </a:r>
              <a:endParaRPr lang="en-US" sz="1400" baseline="-25000">
                <a:latin typeface="Arial Narrow" pitchFamily="34" charset="0"/>
              </a:endParaRP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064" y="1574"/>
              <a:ext cx="3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latin typeface="Times New Roman" pitchFamily="18" charset="0"/>
                </a:rPr>
                <a:t>V</a:t>
              </a:r>
              <a:r>
                <a:rPr lang="en-US" sz="1400" baseline="-25000">
                  <a:latin typeface="Times New Roman" pitchFamily="18" charset="0"/>
                </a:rPr>
                <a:t>e</a:t>
              </a:r>
              <a:r>
                <a:rPr lang="en-US" sz="1400">
                  <a:latin typeface="Times New Roman" pitchFamily="18" charset="0"/>
                </a:rPr>
                <a:t>θ</a:t>
              </a:r>
              <a:r>
                <a:rPr lang="en-US" sz="1400" baseline="-25000">
                  <a:latin typeface="Times New Roman" pitchFamily="18" charset="0"/>
                </a:rPr>
                <a:t>e</a:t>
              </a:r>
              <a:endParaRPr lang="en-US" sz="1400" baseline="-25000">
                <a:latin typeface="Arial Narrow" pitchFamily="34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152" y="1718"/>
              <a:ext cx="39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θ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endParaRPr lang="en-US" sz="1400" baseline="-2500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672" y="2726"/>
              <a:ext cx="3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θ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endParaRPr lang="en-US" sz="1400" baseline="-2500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4693" y="2630"/>
              <a:ext cx="39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θ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n-US" sz="1400" baseline="-2500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4" y="2534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755"/>
              <a:ext cx="45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2534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670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0" y="1574"/>
              <a:ext cx="45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432" y="2534"/>
              <a:ext cx="720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solidFill>
                    <a:srgbClr val="0000FF"/>
                  </a:solidFill>
                  <a:latin typeface="Garamond" pitchFamily="18" charset="0"/>
                </a:rPr>
                <a:t>DANIEL</a:t>
              </a: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4176" y="1478"/>
              <a:ext cx="864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latin typeface="Garamond" pitchFamily="18" charset="0"/>
                </a:rPr>
                <a:t>SOUTH HALL</a:t>
              </a: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2160" y="1382"/>
              <a:ext cx="816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latin typeface="Garamond" pitchFamily="18" charset="0"/>
                </a:rPr>
                <a:t>BOWEN</a:t>
              </a:r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152" y="1574"/>
              <a:ext cx="720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solidFill>
                    <a:srgbClr val="0000FF"/>
                  </a:solidFill>
                  <a:latin typeface="Garamond" pitchFamily="18" charset="0"/>
                </a:rPr>
                <a:t>MILLER</a:t>
              </a: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2208" y="2150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V="1">
              <a:off x="1392" y="2294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 flipV="1">
              <a:off x="3552" y="234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1920" y="181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H="1">
              <a:off x="3552" y="1910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2592" y="181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2064" y="2112"/>
              <a:ext cx="16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Phasor Data Concentrator (PDC) - Local</a:t>
              </a: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2112" y="3542"/>
              <a:ext cx="1488" cy="2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</a:rPr>
                <a:t>     Regional PDC</a:t>
              </a:r>
            </a:p>
          </p:txBody>
        </p: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3013" y="1670"/>
              <a:ext cx="3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θ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endParaRPr lang="en-US" sz="1400" baseline="-2500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pic>
          <p:nvPicPr>
            <p:cNvPr id="21535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2" y="1670"/>
              <a:ext cx="452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3072" y="1478"/>
              <a:ext cx="816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solidFill>
                    <a:srgbClr val="0000FF"/>
                  </a:solidFill>
                  <a:latin typeface="Garamond" pitchFamily="18" charset="0"/>
                </a:rPr>
                <a:t>NORCROSS</a:t>
              </a:r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3504" y="191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336" y="2123"/>
              <a:ext cx="39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latin typeface="Times New Roman" pitchFamily="18" charset="0"/>
                </a:rPr>
                <a:t>V</a:t>
              </a:r>
              <a:r>
                <a:rPr lang="en-US" sz="1400" baseline="-25000">
                  <a:latin typeface="Times New Roman" pitchFamily="18" charset="0"/>
                </a:rPr>
                <a:t>c</a:t>
              </a:r>
              <a:r>
                <a:rPr lang="en-US" sz="1400">
                  <a:latin typeface="Times New Roman" pitchFamily="18" charset="0"/>
                </a:rPr>
                <a:t>θ</a:t>
              </a:r>
              <a:r>
                <a:rPr lang="en-US" sz="1400" baseline="-25000">
                  <a:latin typeface="Times New Roman" pitchFamily="18" charset="0"/>
                </a:rPr>
                <a:t>c</a:t>
              </a:r>
              <a:endParaRPr lang="en-US" sz="1400" baseline="-25000">
                <a:latin typeface="Arial Narrow" pitchFamily="34" charset="0"/>
              </a:endParaRPr>
            </a:p>
          </p:txBody>
        </p:sp>
        <p:pic>
          <p:nvPicPr>
            <p:cNvPr id="21539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2103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288" y="1967"/>
              <a:ext cx="720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latin typeface="Garamond" pitchFamily="18" charset="0"/>
                </a:rPr>
                <a:t>BARRY</a:t>
              </a:r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1104" y="2198"/>
              <a:ext cx="110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1008" y="3206"/>
              <a:ext cx="3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sz="1400">
                  <a:solidFill>
                    <a:srgbClr val="0000FF"/>
                  </a:solidFill>
                  <a:latin typeface="Times New Roman" pitchFamily="18" charset="0"/>
                </a:rPr>
                <a:t>θ</a:t>
              </a:r>
              <a:r>
                <a:rPr lang="en-US" sz="1400" baseline="-250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endParaRPr lang="en-US" sz="1400" baseline="-2500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pic>
          <p:nvPicPr>
            <p:cNvPr id="21543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110"/>
              <a:ext cx="64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1008" y="3014"/>
              <a:ext cx="816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solidFill>
                    <a:srgbClr val="0000FF"/>
                  </a:solidFill>
                  <a:latin typeface="Garamond" pitchFamily="18" charset="0"/>
                </a:rPr>
                <a:t>FARLEY</a:t>
              </a:r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V="1">
              <a:off x="1008" y="2342"/>
              <a:ext cx="120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Text Box 42"/>
            <p:cNvSpPr txBox="1">
              <a:spLocks noChangeArrowheads="1"/>
            </p:cNvSpPr>
            <p:nvPr/>
          </p:nvSpPr>
          <p:spPr bwMode="auto">
            <a:xfrm>
              <a:off x="4752" y="3254"/>
              <a:ext cx="816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latin typeface="Garamond" pitchFamily="18" charset="0"/>
                </a:rPr>
                <a:t>THALMANN</a:t>
              </a:r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5184" y="3062"/>
              <a:ext cx="39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latin typeface="Times New Roman" pitchFamily="18" charset="0"/>
                </a:rPr>
                <a:t>V</a:t>
              </a:r>
              <a:r>
                <a:rPr lang="en-US" sz="1400" baseline="-25000">
                  <a:latin typeface="Times New Roman" pitchFamily="18" charset="0"/>
                </a:rPr>
                <a:t>j</a:t>
              </a:r>
              <a:r>
                <a:rPr lang="en-US" sz="1400">
                  <a:latin typeface="Times New Roman" pitchFamily="18" charset="0"/>
                </a:rPr>
                <a:t>θ</a:t>
              </a:r>
              <a:r>
                <a:rPr lang="en-US" sz="1400" baseline="-25000">
                  <a:latin typeface="Times New Roman" pitchFamily="18" charset="0"/>
                </a:rPr>
                <a:t>j</a:t>
              </a:r>
              <a:endParaRPr lang="en-US" sz="1400" baseline="-25000">
                <a:latin typeface="Arial Narrow" pitchFamily="34" charset="0"/>
              </a:endParaRPr>
            </a:p>
          </p:txBody>
        </p:sp>
        <p:pic>
          <p:nvPicPr>
            <p:cNvPr id="2154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2" y="3014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H="1" flipV="1">
              <a:off x="3552" y="2438"/>
              <a:ext cx="120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Text Box 46"/>
            <p:cNvSpPr txBox="1">
              <a:spLocks noChangeArrowheads="1"/>
            </p:cNvSpPr>
            <p:nvPr/>
          </p:nvSpPr>
          <p:spPr bwMode="auto">
            <a:xfrm>
              <a:off x="4416" y="1958"/>
              <a:ext cx="1152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2" tIns="45717" rIns="91432" bIns="45717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baseline="-25000">
                  <a:latin typeface="Garamond" pitchFamily="18" charset="0"/>
                </a:rPr>
                <a:t>WEST MCINTOSH</a:t>
              </a:r>
            </a:p>
          </p:txBody>
        </p:sp>
        <p:sp>
          <p:nvSpPr>
            <p:cNvPr id="21551" name="Text Box 47"/>
            <p:cNvSpPr txBox="1">
              <a:spLocks noChangeArrowheads="1"/>
            </p:cNvSpPr>
            <p:nvPr/>
          </p:nvSpPr>
          <p:spPr bwMode="auto">
            <a:xfrm>
              <a:off x="5088" y="2150"/>
              <a:ext cx="39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r>
                <a:rPr lang="en-US" sz="1400">
                  <a:latin typeface="Times New Roman" pitchFamily="18" charset="0"/>
                </a:rPr>
                <a:t>V</a:t>
              </a:r>
              <a:r>
                <a:rPr lang="en-US" sz="1400" baseline="-25000">
                  <a:latin typeface="Times New Roman" pitchFamily="18" charset="0"/>
                </a:rPr>
                <a:t>h</a:t>
              </a:r>
              <a:r>
                <a:rPr lang="en-US" sz="1400">
                  <a:latin typeface="Times New Roman" pitchFamily="18" charset="0"/>
                </a:rPr>
                <a:t>θ</a:t>
              </a:r>
              <a:r>
                <a:rPr lang="en-US" sz="1400" baseline="-25000">
                  <a:latin typeface="Times New Roman" pitchFamily="18" charset="0"/>
                </a:rPr>
                <a:t>h</a:t>
              </a:r>
              <a:endParaRPr lang="en-US" sz="1400" baseline="-25000">
                <a:latin typeface="Arial Narrow" pitchFamily="34" charset="0"/>
              </a:endParaRPr>
            </a:p>
          </p:txBody>
        </p:sp>
        <p:pic>
          <p:nvPicPr>
            <p:cNvPr id="21552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6" y="2150"/>
              <a:ext cx="45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 flipH="1">
              <a:off x="3552" y="2198"/>
              <a:ext cx="110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Text Box 50"/>
            <p:cNvSpPr txBox="1">
              <a:spLocks noChangeArrowheads="1"/>
            </p:cNvSpPr>
            <p:nvPr/>
          </p:nvSpPr>
          <p:spPr bwMode="auto">
            <a:xfrm>
              <a:off x="2928" y="2582"/>
              <a:ext cx="624" cy="32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3300"/>
                  </a:solidFill>
                </a:rPr>
                <a:t>   Local Historian</a:t>
              </a:r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 flipH="1">
              <a:off x="3216" y="2438"/>
              <a:ext cx="0" cy="14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Text Box 52"/>
            <p:cNvSpPr txBox="1">
              <a:spLocks noChangeArrowheads="1"/>
            </p:cNvSpPr>
            <p:nvPr/>
          </p:nvSpPr>
          <p:spPr bwMode="auto">
            <a:xfrm>
              <a:off x="1968" y="2582"/>
              <a:ext cx="816" cy="32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3300"/>
                  </a:solidFill>
                </a:rPr>
                <a:t>   Local Applications</a:t>
              </a:r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 flipH="1">
              <a:off x="2448" y="2438"/>
              <a:ext cx="0" cy="144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triangle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304800" y="1855113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Local PDC and Historian </a:t>
            </a:r>
            <a:r>
              <a:rPr lang="en-US" sz="2000" dirty="0" smtClean="0"/>
              <a:t>facilitates flexibility</a:t>
            </a:r>
            <a:r>
              <a:rPr lang="en-US" sz="2000" dirty="0"/>
              <a:t>, security and </a:t>
            </a:r>
            <a:r>
              <a:rPr lang="en-US" sz="2000" dirty="0" smtClean="0"/>
              <a:t>data accessibility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6477000" cy="762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0000FF"/>
                </a:solidFill>
              </a:rPr>
              <a:t>Current Use of PMU data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533400" y="4270375"/>
            <a:ext cx="4191000" cy="1524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Wide Area Monitoring and Situational Awareness – Research </a:t>
            </a:r>
          </a:p>
        </p:txBody>
      </p:sp>
      <p:pic>
        <p:nvPicPr>
          <p:cNvPr id="30725" name="Picture 5" descr="ANd9GcSGoL3zFnXgv7kI_sFMA4QIWxTyY7Q7nsSdcgDzOrWoZt5S6Gk&amp;t=1&amp;usg=__YIKw7aG-Zcd2SF2xqW9ZA3mTK6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62162"/>
            <a:ext cx="3190875" cy="1747838"/>
          </a:xfrm>
          <a:prstGeom prst="rect">
            <a:avLst/>
          </a:prstGeom>
          <a:noFill/>
        </p:spPr>
      </p:pic>
      <p:pic>
        <p:nvPicPr>
          <p:cNvPr id="30733" name="Picture 4" descr="green_arrow_d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6575"/>
            <a:ext cx="3124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2" name="Content Placeholder 2"/>
          <p:cNvSpPr>
            <a:spLocks/>
          </p:cNvSpPr>
          <p:nvPr/>
        </p:nvSpPr>
        <p:spPr bwMode="auto">
          <a:xfrm>
            <a:off x="533400" y="2212974"/>
            <a:ext cx="4191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Arial Narrow" pitchFamily="34" charset="0"/>
              </a:rPr>
              <a:t>Post Event Analysis </a:t>
            </a:r>
            <a:r>
              <a:rPr lang="en-US" sz="3000" dirty="0" smtClean="0">
                <a:latin typeface="Arial Narrow" pitchFamily="34" charset="0"/>
              </a:rPr>
              <a:t>&amp; Model Validation – </a:t>
            </a:r>
            <a:r>
              <a:rPr lang="en-US" sz="3000" dirty="0">
                <a:latin typeface="Arial Narrow" pitchFamily="34" charset="0"/>
              </a:rPr>
              <a:t>Transmission </a:t>
            </a:r>
            <a:r>
              <a:rPr lang="en-US" sz="3000" dirty="0" smtClean="0">
                <a:latin typeface="Arial Narrow" pitchFamily="34" charset="0"/>
              </a:rPr>
              <a:t>Planning</a:t>
            </a: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8382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Wide-area Monitoring Tool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066800" y="2133600"/>
            <a:ext cx="7010400" cy="4267200"/>
            <a:chOff x="0" y="465"/>
            <a:chExt cx="5760" cy="3690"/>
          </a:xfrm>
        </p:grpSpPr>
        <p:pic>
          <p:nvPicPr>
            <p:cNvPr id="9" name="Picture 4" descr="green_arrow_das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5"/>
              <a:ext cx="5760" cy="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040" y="1145"/>
              <a:ext cx="1536" cy="24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440" y="1153"/>
              <a:ext cx="267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Narrow" pitchFamily="34" charset="0"/>
                  <a:cs typeface="Arial" charset="0"/>
                </a:rPr>
                <a:t>GAUGES: Quantify the worst performing metric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3648" y="1202"/>
              <a:ext cx="528" cy="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992" y="2221"/>
              <a:ext cx="1592" cy="3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368" y="2253"/>
              <a:ext cx="144" cy="294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552" y="2245"/>
              <a:ext cx="144" cy="294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168" y="2245"/>
              <a:ext cx="144" cy="294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573" y="1915"/>
              <a:ext cx="2641" cy="4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Narrow" pitchFamily="34" charset="0"/>
                  <a:cs typeface="Arial" charset="0"/>
                </a:rPr>
                <a:t>LOCATION INDICATORS: Provide information</a:t>
              </a:r>
              <a:br>
                <a:rPr lang="en-US" sz="1400">
                  <a:latin typeface="Arial Narrow" pitchFamily="34" charset="0"/>
                  <a:cs typeface="Arial" charset="0"/>
                </a:rPr>
              </a:br>
              <a:r>
                <a:rPr lang="en-US" sz="1400">
                  <a:latin typeface="Arial Narrow" pitchFamily="34" charset="0"/>
                  <a:cs typeface="Arial" charset="0"/>
                </a:rPr>
                <a:t>about specific locations w.r.t. the metric</a:t>
              </a: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648" y="2107"/>
              <a:ext cx="432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0" y="2926"/>
              <a:ext cx="2981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Narrow" pitchFamily="34" charset="0"/>
                  <a:cs typeface="Arial" charset="0"/>
                </a:rPr>
                <a:t>TRAFFIC LIGHTS: Provide status of specific metrics </a:t>
              </a:r>
              <a:br>
                <a:rPr lang="en-US" sz="1400">
                  <a:latin typeface="Arial Narrow" pitchFamily="34" charset="0"/>
                  <a:cs typeface="Arial" charset="0"/>
                </a:rPr>
              </a:br>
              <a:r>
                <a:rPr lang="en-US" sz="1400">
                  <a:latin typeface="Arial Narrow" pitchFamily="34" charset="0"/>
                  <a:cs typeface="Arial" charset="0"/>
                </a:rPr>
                <a:t>across all locations</a:t>
              </a: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96" y="3319"/>
              <a:ext cx="3840" cy="53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40" y="3221"/>
              <a:ext cx="192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256" y="3221"/>
              <a:ext cx="48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784" y="3221"/>
              <a:ext cx="576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680" y="3221"/>
              <a:ext cx="48" cy="1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008" y="3221"/>
              <a:ext cx="96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624" y="3221"/>
              <a:ext cx="48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0" y="471"/>
              <a:ext cx="2880" cy="2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85800" y="1614487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Real-time Dynamics Monitoring System (RTDMS)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5334000" cy="9144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0000FF"/>
                </a:solidFill>
              </a:rPr>
              <a:t>Synchrophasor Research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00FF"/>
                </a:solidFill>
              </a:rPr>
              <a:t>Project with PNNL:</a:t>
            </a:r>
            <a:r>
              <a:rPr lang="en-US" sz="3000" smtClean="0"/>
              <a:t> </a:t>
            </a:r>
            <a:r>
              <a:rPr lang="en-US" sz="3000" i="1" smtClean="0"/>
              <a:t>Multi-Variable Statistical Analysis –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i="1" smtClean="0"/>
              <a:t>	Identifying atypical events and precursors to proactively manage the grid</a:t>
            </a:r>
            <a:r>
              <a:rPr lang="en-US" sz="3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00FF"/>
                </a:solidFill>
              </a:rPr>
              <a:t>AREVA PMU Project:</a:t>
            </a:r>
            <a:r>
              <a:rPr lang="en-US" sz="3000" smtClean="0"/>
              <a:t> </a:t>
            </a:r>
            <a:r>
              <a:rPr lang="en-US" sz="3000" i="1" smtClean="0"/>
              <a:t>Impact of PMU data on State Estimation &amp; State Estimation Metrics</a:t>
            </a: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00FF"/>
                </a:solidFill>
              </a:rPr>
              <a:t>NEETRAC Project:</a:t>
            </a:r>
            <a:r>
              <a:rPr lang="en-US" sz="3000" smtClean="0"/>
              <a:t> </a:t>
            </a:r>
            <a:r>
              <a:rPr lang="en-US" sz="3000" i="1" smtClean="0"/>
              <a:t>Next Generation PMUs/Evaluation</a:t>
            </a: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0000FF"/>
                </a:solidFill>
              </a:rPr>
              <a:t>CEATI:</a:t>
            </a:r>
            <a:r>
              <a:rPr lang="en-US" sz="3000" smtClean="0"/>
              <a:t> </a:t>
            </a:r>
            <a:r>
              <a:rPr lang="en-US" sz="3000" i="1" smtClean="0"/>
              <a:t>Prediction of Power System Instability based on PMU data: Utilizing the Region of Stability Existence (ROSE) Approach. </a:t>
            </a:r>
            <a:endParaRPr lang="en-US" sz="3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smtClean="0"/>
              <a:t>	Provide Operators with fast and accurate solutions in order to predict system instability and prevent wide-spread blackouts using PMU data.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6019800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0000FF"/>
                </a:solidFill>
              </a:rPr>
              <a:t>Demonstration Project w/ </a:t>
            </a:r>
            <a:r>
              <a:rPr lang="en-US" dirty="0" err="1" smtClean="0">
                <a:solidFill>
                  <a:srgbClr val="0000FF"/>
                </a:solidFill>
              </a:rPr>
              <a:t>GaTech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44650"/>
            <a:ext cx="8229600" cy="239395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   Distributed State Estimator, Generator Parameter Estimation and Stability Monitoring</a:t>
            </a:r>
          </a:p>
          <a:p>
            <a:pPr lvl="1" eaLnBrk="1" hangingPunct="1"/>
            <a:r>
              <a:rPr lang="en-US" dirty="0" smtClean="0"/>
              <a:t>Distributed State Estimator for two substation subsystem</a:t>
            </a:r>
          </a:p>
          <a:p>
            <a:pPr lvl="1" eaLnBrk="1" hangingPunct="1"/>
            <a:r>
              <a:rPr lang="en-US" dirty="0" smtClean="0"/>
              <a:t>Develop Generator parameter Estimator for a generating unit</a:t>
            </a:r>
          </a:p>
          <a:p>
            <a:pPr lvl="1" eaLnBrk="1" hangingPunct="1"/>
            <a:r>
              <a:rPr lang="en-US" dirty="0" smtClean="0"/>
              <a:t>Develop transient stability monitoring system for generating plant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cid:image001.jpg@01C7B52C.1EA448E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4114800"/>
            <a:ext cx="5891213" cy="2247900"/>
          </a:xfrm>
          <a:prstGeom prst="rect">
            <a:avLst/>
          </a:prstGeom>
          <a:noFill/>
          <a:ln w="57150" cmpd="sng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PMUs in North America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5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66294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PMU Activities in North America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925"/>
            <a:ext cx="8229600" cy="2632275"/>
          </a:xfrm>
        </p:spPr>
        <p:txBody>
          <a:bodyPr/>
          <a:lstStyle/>
          <a:p>
            <a:pPr eaLnBrk="1" hangingPunct="1"/>
            <a:r>
              <a:rPr lang="en-US" dirty="0" smtClean="0"/>
              <a:t>North America </a:t>
            </a:r>
          </a:p>
          <a:p>
            <a:pPr lvl="1"/>
            <a:r>
              <a:rPr lang="en-US" dirty="0" smtClean="0"/>
              <a:t>North American Synchrophasor  Initiative (NASPI) </a:t>
            </a:r>
            <a:r>
              <a:rPr lang="en-US" dirty="0" smtClean="0">
                <a:hlinkClick r:id="rId2"/>
              </a:rPr>
              <a:t>www.naspi.org</a:t>
            </a:r>
            <a:r>
              <a:rPr lang="en-US" dirty="0" smtClean="0"/>
              <a:t>      </a:t>
            </a:r>
          </a:p>
          <a:p>
            <a:pPr lvl="1" eaLnBrk="1" hangingPunct="1"/>
            <a:r>
              <a:rPr lang="en-US" dirty="0" smtClean="0"/>
              <a:t>SPDC evolving to regional PDCs</a:t>
            </a:r>
          </a:p>
          <a:p>
            <a:pPr lvl="1" eaLnBrk="1" hangingPunct="1"/>
            <a:r>
              <a:rPr lang="en-US" dirty="0" err="1" smtClean="0"/>
              <a:t>PhasorGateway</a:t>
            </a:r>
            <a:r>
              <a:rPr lang="en-US" dirty="0" smtClean="0"/>
              <a:t> – Communications &amp; Traffic Management Infrastructure </a:t>
            </a:r>
          </a:p>
          <a:p>
            <a:pPr lvl="1" eaLnBrk="1" hangingPunct="1"/>
            <a:r>
              <a:rPr lang="en-US" dirty="0" smtClean="0"/>
              <a:t>Tremendous boost from ARRA funding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4191000"/>
            <a:ext cx="7710488" cy="2232025"/>
            <a:chOff x="1066800" y="4191000"/>
            <a:chExt cx="7710488" cy="22320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4191000"/>
              <a:ext cx="7710488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828800" y="44196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NASPI Structure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2100"/>
            <a:ext cx="22860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4925"/>
            <a:ext cx="5334000" cy="3546675"/>
          </a:xfrm>
        </p:spPr>
        <p:txBody>
          <a:bodyPr/>
          <a:lstStyle/>
          <a:p>
            <a:r>
              <a:rPr lang="en-US" sz="3000" dirty="0" smtClean="0"/>
              <a:t> </a:t>
            </a:r>
            <a:r>
              <a:rPr lang="en-US" sz="2900" dirty="0" smtClean="0"/>
              <a:t>What are PMUs?</a:t>
            </a:r>
          </a:p>
          <a:p>
            <a:r>
              <a:rPr lang="en-US" sz="2900" dirty="0" smtClean="0"/>
              <a:t> PMUs - Concept &amp; Operation</a:t>
            </a:r>
          </a:p>
          <a:p>
            <a:r>
              <a:rPr lang="en-US" sz="2900" dirty="0" smtClean="0"/>
              <a:t> The Need for PMUs</a:t>
            </a:r>
          </a:p>
          <a:p>
            <a:r>
              <a:rPr lang="en-US" sz="2900" dirty="0" smtClean="0"/>
              <a:t> </a:t>
            </a:r>
            <a:r>
              <a:rPr lang="en-US" sz="2900" dirty="0" err="1" smtClean="0"/>
              <a:t>Synchrophasor</a:t>
            </a:r>
            <a:r>
              <a:rPr lang="en-US" sz="2900" dirty="0" smtClean="0"/>
              <a:t> Applications</a:t>
            </a:r>
          </a:p>
          <a:p>
            <a:r>
              <a:rPr lang="en-US" sz="2900" dirty="0" smtClean="0"/>
              <a:t> Southern Company PMU Activities</a:t>
            </a:r>
          </a:p>
          <a:p>
            <a:r>
              <a:rPr lang="en-US" sz="2900" dirty="0" smtClean="0"/>
              <a:t> PMUs Activities in North America</a:t>
            </a:r>
          </a:p>
        </p:txBody>
      </p:sp>
      <p:pic>
        <p:nvPicPr>
          <p:cNvPr id="33" name="Picture 32" descr="Phas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733800" cy="191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54" y="790698"/>
            <a:ext cx="66294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Where Are We Going?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8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56"/>
          <p:cNvGrpSpPr>
            <a:grpSpLocks noChangeAspect="1"/>
          </p:cNvGrpSpPr>
          <p:nvPr/>
        </p:nvGrpSpPr>
        <p:grpSpPr bwMode="auto">
          <a:xfrm>
            <a:off x="1676400" y="1562100"/>
            <a:ext cx="6248400" cy="4686300"/>
            <a:chOff x="1980" y="6551"/>
            <a:chExt cx="9000" cy="7740"/>
          </a:xfrm>
        </p:grpSpPr>
        <p:sp>
          <p:nvSpPr>
            <p:cNvPr id="37" name="AutoShape 84"/>
            <p:cNvSpPr>
              <a:spLocks noChangeAspect="1" noChangeArrowheads="1" noTextEdit="1"/>
            </p:cNvSpPr>
            <p:nvPr/>
          </p:nvSpPr>
          <p:spPr bwMode="auto">
            <a:xfrm>
              <a:off x="1980" y="6551"/>
              <a:ext cx="9000" cy="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2160" y="6911"/>
              <a:ext cx="8640" cy="6859"/>
              <a:chOff x="2160" y="6911"/>
              <a:chExt cx="8640" cy="6859"/>
            </a:xfrm>
          </p:grpSpPr>
          <p:sp>
            <p:nvSpPr>
              <p:cNvPr id="39" name="Text Box 83"/>
              <p:cNvSpPr txBox="1">
                <a:spLocks noChangeArrowheads="1"/>
              </p:cNvSpPr>
              <p:nvPr/>
            </p:nvSpPr>
            <p:spPr bwMode="auto">
              <a:xfrm>
                <a:off x="2160" y="8351"/>
                <a:ext cx="2880" cy="5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1. Angle/Freq. Monitoring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 Box 82"/>
              <p:cNvSpPr txBox="1">
                <a:spLocks noChangeArrowheads="1"/>
              </p:cNvSpPr>
              <p:nvPr/>
            </p:nvSpPr>
            <p:spPr bwMode="auto">
              <a:xfrm>
                <a:off x="2160" y="8891"/>
                <a:ext cx="2880" cy="5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12. Post-mortem Analysis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 Box 81"/>
              <p:cNvSpPr txBox="1">
                <a:spLocks noChangeArrowheads="1"/>
              </p:cNvSpPr>
              <p:nvPr/>
            </p:nvSpPr>
            <p:spPr bwMode="auto">
              <a:xfrm>
                <a:off x="2160" y="9431"/>
                <a:ext cx="2880" cy="542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2. Voltage Stability Monitoring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 Box 80"/>
              <p:cNvSpPr txBox="1">
                <a:spLocks noChangeArrowheads="1"/>
              </p:cNvSpPr>
              <p:nvPr/>
            </p:nvSpPr>
            <p:spPr bwMode="auto">
              <a:xfrm>
                <a:off x="2160" y="10511"/>
                <a:ext cx="2880" cy="542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5. State Estimation (Improv.)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 Box 79"/>
              <p:cNvSpPr txBox="1">
                <a:spLocks noChangeArrowheads="1"/>
              </p:cNvSpPr>
              <p:nvPr/>
            </p:nvSpPr>
            <p:spPr bwMode="auto">
              <a:xfrm>
                <a:off x="2160" y="11051"/>
                <a:ext cx="2880" cy="72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13. Model Benchmarking; 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Parameter Estimation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 Box 78"/>
              <p:cNvSpPr txBox="1">
                <a:spLocks noChangeArrowheads="1"/>
              </p:cNvSpPr>
              <p:nvPr/>
            </p:nvSpPr>
            <p:spPr bwMode="auto">
              <a:xfrm>
                <a:off x="2160" y="11771"/>
                <a:ext cx="2880" cy="72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16. DG/IPP Applications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 Box 77"/>
              <p:cNvSpPr txBox="1">
                <a:spLocks noChangeArrowheads="1"/>
              </p:cNvSpPr>
              <p:nvPr/>
            </p:nvSpPr>
            <p:spPr bwMode="auto">
              <a:xfrm>
                <a:off x="2160" y="12491"/>
                <a:ext cx="2880" cy="72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11. Power system restoration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76"/>
              <p:cNvSpPr txBox="1">
                <a:spLocks noChangeArrowheads="1"/>
              </p:cNvSpPr>
              <p:nvPr/>
            </p:nvSpPr>
            <p:spPr bwMode="auto">
              <a:xfrm>
                <a:off x="5040" y="10511"/>
                <a:ext cx="2700" cy="542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10. Congestion management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75"/>
              <p:cNvSpPr txBox="1">
                <a:spLocks noChangeArrowheads="1"/>
              </p:cNvSpPr>
              <p:nvPr/>
            </p:nvSpPr>
            <p:spPr bwMode="auto">
              <a:xfrm>
                <a:off x="5040" y="11051"/>
                <a:ext cx="270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14. Model Benchmarking; Parameter Estimation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74"/>
              <p:cNvSpPr txBox="1">
                <a:spLocks noChangeArrowheads="1"/>
              </p:cNvSpPr>
              <p:nvPr/>
            </p:nvSpPr>
            <p:spPr bwMode="auto">
              <a:xfrm>
                <a:off x="5040" y="11771"/>
                <a:ext cx="270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15. Planned Power System  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Separation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73"/>
              <p:cNvSpPr txBox="1">
                <a:spLocks noChangeArrowheads="1"/>
              </p:cNvSpPr>
              <p:nvPr/>
            </p:nvSpPr>
            <p:spPr bwMode="auto">
              <a:xfrm>
                <a:off x="5040" y="12491"/>
                <a:ext cx="2700" cy="72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6. State Estimation 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(Boundary Conditions)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7740" y="10511"/>
                <a:ext cx="2880" cy="54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7. State Measurement (linear)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7740" y="11051"/>
                <a:ext cx="2880" cy="72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4. Real-Time Control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70"/>
              <p:cNvSpPr txBox="1">
                <a:spLocks noChangeArrowheads="1"/>
              </p:cNvSpPr>
              <p:nvPr/>
            </p:nvSpPr>
            <p:spPr bwMode="auto">
              <a:xfrm>
                <a:off x="7740" y="11771"/>
                <a:ext cx="2880" cy="72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9. Adaptive Protection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69"/>
              <p:cNvSpPr txBox="1">
                <a:spLocks noChangeArrowheads="1"/>
              </p:cNvSpPr>
              <p:nvPr/>
            </p:nvSpPr>
            <p:spPr bwMode="auto">
              <a:xfrm>
                <a:off x="7740" y="12491"/>
                <a:ext cx="2880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8. WA Stabilization (WA-PSS)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 Box 68"/>
              <p:cNvSpPr txBox="1">
                <a:spLocks noChangeArrowheads="1"/>
              </p:cNvSpPr>
              <p:nvPr/>
            </p:nvSpPr>
            <p:spPr bwMode="auto">
              <a:xfrm>
                <a:off x="6300" y="8370"/>
                <a:ext cx="2700" cy="52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Necessary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67"/>
              <p:cNvSpPr txBox="1">
                <a:spLocks noChangeArrowheads="1"/>
              </p:cNvSpPr>
              <p:nvPr/>
            </p:nvSpPr>
            <p:spPr bwMode="auto">
              <a:xfrm>
                <a:off x="6300" y="8891"/>
                <a:ext cx="2700" cy="521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Additional Benefits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 Box 66"/>
              <p:cNvSpPr txBox="1">
                <a:spLocks noChangeArrowheads="1"/>
              </p:cNvSpPr>
              <p:nvPr/>
            </p:nvSpPr>
            <p:spPr bwMode="auto">
              <a:xfrm>
                <a:off x="6300" y="9431"/>
                <a:ext cx="2700" cy="52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More Investigation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 Box 65"/>
              <p:cNvSpPr txBox="1">
                <a:spLocks noChangeArrowheads="1"/>
              </p:cNvSpPr>
              <p:nvPr/>
            </p:nvSpPr>
            <p:spPr bwMode="auto">
              <a:xfrm>
                <a:off x="6300" y="7811"/>
                <a:ext cx="2700" cy="5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Role of PMUs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 Box 64"/>
              <p:cNvSpPr txBox="1">
                <a:spLocks noChangeArrowheads="1"/>
              </p:cNvSpPr>
              <p:nvPr/>
            </p:nvSpPr>
            <p:spPr bwMode="auto">
              <a:xfrm>
                <a:off x="2700" y="13391"/>
                <a:ext cx="162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1-3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63"/>
              <p:cNvSpPr txBox="1">
                <a:spLocks noChangeArrowheads="1"/>
              </p:cNvSpPr>
              <p:nvPr/>
            </p:nvSpPr>
            <p:spPr bwMode="auto">
              <a:xfrm>
                <a:off x="5580" y="13391"/>
                <a:ext cx="1620" cy="3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3-5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 Box 62"/>
              <p:cNvSpPr txBox="1">
                <a:spLocks noChangeArrowheads="1"/>
              </p:cNvSpPr>
              <p:nvPr/>
            </p:nvSpPr>
            <p:spPr bwMode="auto">
              <a:xfrm>
                <a:off x="8460" y="13391"/>
                <a:ext cx="162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</a:t>
                </a: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&gt; 5 Years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auto">
              <a:xfrm>
                <a:off x="3240" y="6911"/>
                <a:ext cx="6480" cy="5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Recommended Industry Deployment Roadmap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2160" y="13390"/>
                <a:ext cx="86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 Box 59"/>
              <p:cNvSpPr txBox="1">
                <a:spLocks noChangeArrowheads="1"/>
              </p:cNvSpPr>
              <p:nvPr/>
            </p:nvSpPr>
            <p:spPr bwMode="auto">
              <a:xfrm>
                <a:off x="2160" y="9971"/>
                <a:ext cx="2880" cy="540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 Box 58"/>
              <p:cNvSpPr txBox="1">
                <a:spLocks noChangeArrowheads="1"/>
              </p:cNvSpPr>
              <p:nvPr/>
            </p:nvSpPr>
            <p:spPr bwMode="auto">
              <a:xfrm>
                <a:off x="2160" y="9971"/>
                <a:ext cx="30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3. Thermal Overload Monitoring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6742176" y="6172200"/>
            <a:ext cx="118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CIEE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90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601980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SGIG PMU Projects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28600" y="1539118"/>
          <a:ext cx="8686800" cy="517880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88434"/>
                <a:gridCol w="1359673"/>
                <a:gridCol w="5438693"/>
              </a:tblGrid>
              <a:tr h="7344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Project Lead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of PMU (Stations)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Key Applications</a:t>
                      </a:r>
                      <a:endParaRPr lang="en-US" sz="1800" dirty="0"/>
                    </a:p>
                  </a:txBody>
                  <a:tcPr/>
                </a:tc>
              </a:tr>
              <a:tr h="37936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ISO New England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Real-time situational awareness, Congestion management</a:t>
                      </a:r>
                      <a:endParaRPr lang="en-US" sz="1400" b="1" dirty="0"/>
                    </a:p>
                  </a:txBody>
                  <a:tcPr/>
                </a:tc>
              </a:tr>
              <a:tr h="63485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New York ISO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39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Real-time situational awareness, Voltage monitoring and control</a:t>
                      </a:r>
                    </a:p>
                    <a:p>
                      <a:r>
                        <a:rPr lang="en-US" sz="1400" kern="1200" dirty="0" smtClean="0"/>
                        <a:t>Communications system </a:t>
                      </a:r>
                      <a:endParaRPr lang="en-US" sz="1400" b="1" dirty="0"/>
                    </a:p>
                  </a:txBody>
                  <a:tcPr/>
                </a:tc>
              </a:tr>
              <a:tr h="56394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PJM Interconnection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80+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Real-time situational awareness including trending, Oscillation detection, Islanding detection</a:t>
                      </a:r>
                      <a:endParaRPr lang="en-US" sz="1400" b="1" dirty="0"/>
                    </a:p>
                  </a:txBody>
                  <a:tcPr/>
                </a:tc>
              </a:tr>
              <a:tr h="79345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Midwest ISO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150+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Real-time situational awareness, Voltage monitoring</a:t>
                      </a:r>
                    </a:p>
                    <a:p>
                      <a:r>
                        <a:rPr lang="en-US" sz="1400" kern="1200" dirty="0" smtClean="0"/>
                        <a:t>Renewable integration, Congestion management, State estimation, Oscillation monitoring, EMS alarms</a:t>
                      </a:r>
                      <a:endParaRPr lang="en-US" sz="1400" b="1" dirty="0"/>
                    </a:p>
                  </a:txBody>
                  <a:tcPr/>
                </a:tc>
              </a:tr>
              <a:tr h="93255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Western Electric Coordinating Council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250+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Wide-area real-time situational awareness and visualization, Alarming, Oscillation monitoring, Voltage monitoring, Renewable integration, Congestion management, Automatic controls, Power system performance analysis, System-wide model validation, Post-event analysis</a:t>
                      </a:r>
                      <a:endParaRPr lang="en-US" sz="1400" b="1" dirty="0"/>
                    </a:p>
                  </a:txBody>
                  <a:tcPr/>
                </a:tc>
              </a:tr>
              <a:tr h="56394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Entergy Services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18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Increase grid monitoring, train and educate grid operators and engineers on phasor technology</a:t>
                      </a:r>
                      <a:endParaRPr lang="en-US" sz="1400" b="1" dirty="0"/>
                    </a:p>
                  </a:txBody>
                  <a:tcPr/>
                </a:tc>
              </a:tr>
              <a:tr h="56394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Duke Energy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102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Wide-area</a:t>
                      </a:r>
                      <a:r>
                        <a:rPr lang="en-US" sz="1400" baseline="0" dirty="0" smtClean="0"/>
                        <a:t> real-time situational awareness, enhanced state estimator and Renewables integration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66294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What Do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e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eed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ow?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925"/>
            <a:ext cx="8229600" cy="3318075"/>
          </a:xfrm>
        </p:spPr>
        <p:txBody>
          <a:bodyPr/>
          <a:lstStyle/>
          <a:p>
            <a:r>
              <a:rPr lang="en-US" dirty="0" smtClean="0"/>
              <a:t>Demarcation </a:t>
            </a:r>
            <a:r>
              <a:rPr lang="en-US" dirty="0"/>
              <a:t>where currents tools end and PMU tools begin  </a:t>
            </a:r>
            <a:endParaRPr lang="en-US" dirty="0" smtClean="0"/>
          </a:p>
          <a:p>
            <a:pPr eaLnBrk="1" hangingPunct="1"/>
            <a:r>
              <a:rPr lang="en-US" dirty="0" smtClean="0"/>
              <a:t>Development and Deployment of Applications</a:t>
            </a:r>
          </a:p>
          <a:p>
            <a:r>
              <a:rPr lang="en-US" dirty="0"/>
              <a:t>Practical tools for </a:t>
            </a:r>
            <a:r>
              <a:rPr lang="en-US" dirty="0" smtClean="0"/>
              <a:t>Operators</a:t>
            </a:r>
          </a:p>
          <a:p>
            <a:pPr eaLnBrk="1" hangingPunct="1"/>
            <a:r>
              <a:rPr lang="en-US" dirty="0" smtClean="0"/>
              <a:t>Actionable Information</a:t>
            </a:r>
          </a:p>
          <a:p>
            <a:pPr eaLnBrk="1" hangingPunct="1"/>
            <a:r>
              <a:rPr lang="en-US" dirty="0" smtClean="0"/>
              <a:t>‘Killer Apps’</a:t>
            </a:r>
          </a:p>
          <a:p>
            <a:pPr eaLnBrk="1" hangingPunct="1"/>
            <a:r>
              <a:rPr lang="en-US" dirty="0" smtClean="0"/>
              <a:t>Knowledge/Experience from SGIG implementations</a:t>
            </a:r>
          </a:p>
          <a:p>
            <a:pPr eaLnBrk="1" hangingPunct="1"/>
            <a:r>
              <a:rPr lang="en-US" dirty="0" smtClean="0"/>
              <a:t>More Research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601980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Questions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12" descr="ANd9GcSdQod0ZJtDYVLH5SkAB0w9b2a68Chotjs3zsVqhCKd8rok5Wc&amp;t=1&amp;usg=__uvQZ852V-V16h6KEUpL5ecdybN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1219200"/>
            <a:ext cx="3652838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4191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are PMUs?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1722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PMUs provide high resolution synchronized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measurements of </a:t>
            </a:r>
            <a:r>
              <a:rPr lang="en-US" dirty="0" err="1" smtClean="0"/>
              <a:t>phasor</a:t>
            </a:r>
            <a:r>
              <a:rPr lang="en-US" dirty="0" smtClean="0"/>
              <a:t> voltages and currents 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01424"/>
            <a:ext cx="3429000" cy="17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50292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   They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are placed at key locations like power plants and major substations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4495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Concept &amp; Operation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838200" y="16764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Phasors</a:t>
            </a:r>
            <a:endParaRPr kumimoji="0" lang="en-US" sz="3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	   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Phase Angles have a reference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		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	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pic>
        <p:nvPicPr>
          <p:cNvPr id="5" name="Picture 6" descr="phasor0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6873730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84500"/>
            <a:ext cx="5791200" cy="7919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Concept &amp; Operation contd.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457200" y="1927225"/>
          <a:ext cx="8382000" cy="4084320"/>
        </p:xfrm>
        <a:graphic>
          <a:graphicData uri="http://schemas.openxmlformats.org/drawingml/2006/table">
            <a:tbl>
              <a:tblPr/>
              <a:tblGrid>
                <a:gridCol w="2794000"/>
                <a:gridCol w="2611438"/>
                <a:gridCol w="297656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./sec.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sam./sec.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Steady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 angle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|V|, MW, MVAR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|V|,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MW, MVAR, |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Synchronized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2100"/>
            <a:ext cx="69342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Concept &amp; Operation contd.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Time Synchronization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       Time-skewed measurements introduce errors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6963" y="2438400"/>
            <a:ext cx="6677015" cy="4114800"/>
            <a:chOff x="1096963" y="2438400"/>
            <a:chExt cx="6677015" cy="4114800"/>
          </a:xfrm>
        </p:grpSpPr>
        <p:pic>
          <p:nvPicPr>
            <p:cNvPr id="5" name="Picture 3" descr="timesk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6963" y="2438400"/>
              <a:ext cx="6677015" cy="4114800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870200" y="3837801"/>
              <a:ext cx="24447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indent="-228600">
                <a:buFont typeface="Symbol" pitchFamily="18" charset="2"/>
                <a:buNone/>
              </a:pPr>
              <a:r>
                <a:rPr lang="en-US" sz="1200" b="1" dirty="0">
                  <a:latin typeface="Arial" charset="0"/>
                </a:rPr>
                <a:t>Average Angle Difference ~ 10</a:t>
              </a:r>
              <a:r>
                <a:rPr lang="en-US" sz="1200" b="1" dirty="0">
                  <a:latin typeface="Arial" charset="0"/>
                  <a:cs typeface="Arial" charset="0"/>
                </a:rPr>
                <a:t>º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184051" y="4876800"/>
              <a:ext cx="23597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indent="-228600">
                <a:buFont typeface="Symbol" pitchFamily="18" charset="2"/>
                <a:buNone/>
              </a:pPr>
              <a:r>
                <a:rPr lang="en-US" sz="1200" b="1" dirty="0">
                  <a:latin typeface="Arial" charset="0"/>
                </a:rPr>
                <a:t>Average Angle Difference ~ 5</a:t>
              </a:r>
              <a:r>
                <a:rPr lang="en-US" sz="1200" b="1" dirty="0">
                  <a:latin typeface="Arial" charset="0"/>
                  <a:cs typeface="Arial" charset="0"/>
                </a:rPr>
                <a:t>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41148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The Need for PMUs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670447"/>
            <a:ext cx="8534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3400" dirty="0">
                <a:solidFill>
                  <a:srgbClr val="FF0000"/>
                </a:solidFill>
              </a:rPr>
              <a:t>Investigation of August 14, 2003 </a:t>
            </a:r>
            <a:r>
              <a:rPr lang="en-US" sz="3400" dirty="0" smtClean="0">
                <a:solidFill>
                  <a:srgbClr val="FF0000"/>
                </a:solidFill>
              </a:rPr>
              <a:t>Blackout revealed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3886200"/>
            <a:ext cx="685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Lack of Wide Area Visibility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Lack of Time Synchronized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Inability to Monitor System Dynamic Behavior in Real-time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pic>
        <p:nvPicPr>
          <p:cNvPr id="11266" name="Picture 2" descr="http://t1.gstatic.com/images?q=tbn:ANd9GcR8cM1BtxM0BbTVgryROZ1q4ifuUfYk2nhTzmx7BsYewS_W28zDvHDD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71752"/>
            <a:ext cx="2362200" cy="176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0700"/>
            <a:ext cx="5562600" cy="7157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The Need for PMUs Contd.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3962400" cy="4114800"/>
          </a:xfrm>
        </p:spPr>
        <p:txBody>
          <a:bodyPr/>
          <a:lstStyle/>
          <a:p>
            <a:r>
              <a:rPr lang="en-US" dirty="0" smtClean="0"/>
              <a:t>Wide-Area and Sub-SCADA Visibility</a:t>
            </a:r>
          </a:p>
          <a:p>
            <a:r>
              <a:rPr lang="en-US" dirty="0" smtClean="0"/>
              <a:t>Time Synchronization allows Dynamics not visible in SCADA </a:t>
            </a:r>
          </a:p>
          <a:p>
            <a:r>
              <a:rPr lang="en-US" dirty="0" smtClean="0"/>
              <a:t>Angular or Dynamic warning signs are usually present before major events</a:t>
            </a:r>
          </a:p>
          <a:p>
            <a:pPr lvl="1"/>
            <a:r>
              <a:rPr lang="en-US" sz="2600" dirty="0" smtClean="0"/>
              <a:t>Recent Major Blackouts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43400" y="1800225"/>
            <a:ext cx="4419600" cy="4143375"/>
            <a:chOff x="4800600" y="1752600"/>
            <a:chExt cx="4191000" cy="3990975"/>
          </a:xfrm>
        </p:grpSpPr>
        <p:grpSp>
          <p:nvGrpSpPr>
            <p:cNvPr id="18" name="Group 744"/>
            <p:cNvGrpSpPr>
              <a:grpSpLocks/>
            </p:cNvGrpSpPr>
            <p:nvPr/>
          </p:nvGrpSpPr>
          <p:grpSpPr bwMode="auto">
            <a:xfrm>
              <a:off x="4800600" y="1752600"/>
              <a:ext cx="4191000" cy="3990975"/>
              <a:chOff x="3024" y="1104"/>
              <a:chExt cx="2640" cy="2514"/>
            </a:xfrm>
          </p:grpSpPr>
          <p:pic>
            <p:nvPicPr>
              <p:cNvPr id="27" name="Picture 73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24" y="1208"/>
                <a:ext cx="2640" cy="2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 Box 740"/>
              <p:cNvSpPr txBox="1">
                <a:spLocks noChangeArrowheads="1"/>
              </p:cNvSpPr>
              <p:nvPr/>
            </p:nvSpPr>
            <p:spPr bwMode="auto">
              <a:xfrm>
                <a:off x="3360" y="1104"/>
                <a:ext cx="21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August 14</a:t>
                </a:r>
                <a:r>
                  <a:rPr lang="en-US" baseline="30000"/>
                  <a:t>th</a:t>
                </a:r>
                <a:r>
                  <a:rPr lang="en-US"/>
                  <a:t> Angular Separation</a:t>
                </a:r>
              </a:p>
            </p:txBody>
          </p:sp>
        </p:grpSp>
        <p:sp>
          <p:nvSpPr>
            <p:cNvPr id="19" name="Line 745"/>
            <p:cNvSpPr>
              <a:spLocks noChangeShapeType="1"/>
            </p:cNvSpPr>
            <p:nvPr/>
          </p:nvSpPr>
          <p:spPr bwMode="auto">
            <a:xfrm>
              <a:off x="5638800" y="2971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746"/>
            <p:cNvSpPr>
              <a:spLocks noChangeShapeType="1"/>
            </p:cNvSpPr>
            <p:nvPr/>
          </p:nvSpPr>
          <p:spPr bwMode="auto">
            <a:xfrm>
              <a:off x="6705600" y="3048000"/>
              <a:ext cx="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47"/>
            <p:cNvSpPr>
              <a:spLocks noChangeShapeType="1"/>
            </p:cNvSpPr>
            <p:nvPr/>
          </p:nvSpPr>
          <p:spPr bwMode="auto">
            <a:xfrm>
              <a:off x="8001000" y="3124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48"/>
            <p:cNvSpPr>
              <a:spLocks noChangeShapeType="1"/>
            </p:cNvSpPr>
            <p:nvPr/>
          </p:nvSpPr>
          <p:spPr bwMode="auto">
            <a:xfrm>
              <a:off x="8610600" y="2971800"/>
              <a:ext cx="0" cy="1600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749"/>
            <p:cNvSpPr txBox="1">
              <a:spLocks noChangeArrowheads="1"/>
            </p:cNvSpPr>
            <p:nvPr/>
          </p:nvSpPr>
          <p:spPr bwMode="auto">
            <a:xfrm>
              <a:off x="5334000" y="3200400"/>
              <a:ext cx="762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FF3300"/>
                  </a:solidFill>
                  <a:latin typeface="Times New Roman" pitchFamily="18" charset="0"/>
                </a:rPr>
                <a:t>12 Degrees</a:t>
              </a:r>
            </a:p>
          </p:txBody>
        </p:sp>
        <p:sp>
          <p:nvSpPr>
            <p:cNvPr id="24" name="Text Box 750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762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FF3300"/>
                  </a:solidFill>
                  <a:latin typeface="Times New Roman" pitchFamily="18" charset="0"/>
                </a:rPr>
                <a:t>25 Degrees</a:t>
              </a:r>
            </a:p>
          </p:txBody>
        </p:sp>
        <p:sp>
          <p:nvSpPr>
            <p:cNvPr id="25" name="Text Box 751"/>
            <p:cNvSpPr txBox="1">
              <a:spLocks noChangeArrowheads="1"/>
            </p:cNvSpPr>
            <p:nvPr/>
          </p:nvSpPr>
          <p:spPr bwMode="auto">
            <a:xfrm>
              <a:off x="7620000" y="3810000"/>
              <a:ext cx="762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FF3300"/>
                  </a:solidFill>
                  <a:latin typeface="Times New Roman" pitchFamily="18" charset="0"/>
                </a:rPr>
                <a:t>45 Degrees</a:t>
              </a:r>
            </a:p>
          </p:txBody>
        </p:sp>
        <p:sp>
          <p:nvSpPr>
            <p:cNvPr id="26" name="Text Box 752"/>
            <p:cNvSpPr txBox="1">
              <a:spLocks noChangeArrowheads="1"/>
            </p:cNvSpPr>
            <p:nvPr/>
          </p:nvSpPr>
          <p:spPr bwMode="auto">
            <a:xfrm>
              <a:off x="8153400" y="45720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FF3300"/>
                  </a:solidFill>
                  <a:latin typeface="Times New Roman" pitchFamily="18" charset="0"/>
                </a:rPr>
                <a:t>115 Degrees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100"/>
            <a:ext cx="67818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The Need for PMUs Contd.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3124200" cy="2057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PMUs allow us </a:t>
            </a:r>
            <a:r>
              <a:rPr lang="en-US" sz="2400" dirty="0" err="1" smtClean="0"/>
              <a:t>to‘see</a:t>
            </a:r>
            <a:r>
              <a:rPr lang="en-US" sz="2400" dirty="0" smtClean="0"/>
              <a:t>’ the dynamic behavior of the grid which models sometimes incorrectly predict.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33588"/>
            <a:ext cx="51054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05200" y="1524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Post Disturbance Analysis of August 10, 1996 Blackout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928</Words>
  <Application>Microsoft Office PowerPoint</Application>
  <PresentationFormat>On-screen Show (4:3)</PresentationFormat>
  <Paragraphs>223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Custom Design</vt:lpstr>
      <vt:lpstr>Synchrophasors: Improving Reliability &amp; Situational Awareness</vt:lpstr>
      <vt:lpstr>Outline</vt:lpstr>
      <vt:lpstr>What are PMUs?</vt:lpstr>
      <vt:lpstr>Concept &amp; Operation</vt:lpstr>
      <vt:lpstr>Concept &amp; Operation contd.</vt:lpstr>
      <vt:lpstr>Concept &amp; Operation contd.</vt:lpstr>
      <vt:lpstr>The Need for PMUs </vt:lpstr>
      <vt:lpstr>The Need for PMUs Contd.</vt:lpstr>
      <vt:lpstr>The Need for PMUs Contd.</vt:lpstr>
      <vt:lpstr>Synchrophasor Applications</vt:lpstr>
      <vt:lpstr>Synchrophasor Applications contd.</vt:lpstr>
      <vt:lpstr>Southern Company PMU Locations</vt:lpstr>
      <vt:lpstr>Southern Company’s PMU Architecture </vt:lpstr>
      <vt:lpstr>Current Use of PMU data</vt:lpstr>
      <vt:lpstr>PowerPoint Presentation</vt:lpstr>
      <vt:lpstr>Synchrophasor Research</vt:lpstr>
      <vt:lpstr>Demonstration Project w/ GaTech</vt:lpstr>
      <vt:lpstr>PMUs in North America</vt:lpstr>
      <vt:lpstr>PMU Activities in North America</vt:lpstr>
      <vt:lpstr>Where Are We Going?</vt:lpstr>
      <vt:lpstr>SGIG PMU Projects</vt:lpstr>
      <vt:lpstr>What Do We Need Now?</vt:lpstr>
      <vt:lpstr>Questions</vt:lpstr>
    </vt:vector>
  </TitlesOfParts>
  <Company>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Black, Clifton</dc:creator>
  <cp:lastModifiedBy>Clifton Black</cp:lastModifiedBy>
  <cp:revision>489</cp:revision>
  <dcterms:created xsi:type="dcterms:W3CDTF">2011-08-11T23:10:49Z</dcterms:created>
  <dcterms:modified xsi:type="dcterms:W3CDTF">2012-03-19T09:14:05Z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1831789493</vt:i4>
  </property>
  <property fmtid="{D5CDD505-2E9C-101B-9397-08002B2CF9AE}" pid="3" name="_NewReviewCycle">
    <vt:lpwstr/>
  </property>
  <property fmtid="{D5CDD505-2E9C-101B-9397-08002B2CF9AE}" pid="4" name="_EmailSubject">
    <vt:lpwstr>IEEE IAS Atlanta Chapter - March 19 luncheon meeting - presentation info</vt:lpwstr>
  </property>
  <property fmtid="{D5CDD505-2E9C-101B-9397-08002B2CF9AE}" pid="5" name="_AuthorEmail">
    <vt:lpwstr>CRBLACK@southernco.com</vt:lpwstr>
  </property>
  <property fmtid="{D5CDD505-2E9C-101B-9397-08002B2CF9AE}" pid="6" name="_AuthorEmailDisplayName">
    <vt:lpwstr>Black, Clifton R.</vt:lpwstr>
  </property>
  <property fmtid="{D5CDD505-2E9C-101B-9397-08002B2CF9AE}" pid="7" name="_PreviousAdHocReviewCycleID">
    <vt:i4>1734590115</vt:i4>
  </property>
</Properties>
</file>